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8" r:id="rId1"/>
  </p:sldMasterIdLst>
  <p:sldIdLst>
    <p:sldId id="310" r:id="rId2"/>
    <p:sldId id="305" r:id="rId3"/>
    <p:sldId id="306" r:id="rId4"/>
    <p:sldId id="309" r:id="rId5"/>
    <p:sldId id="307" r:id="rId6"/>
    <p:sldId id="311" r:id="rId7"/>
    <p:sldId id="313" r:id="rId8"/>
    <p:sldId id="31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530"/>
    <p:restoredTop sz="86424"/>
  </p:normalViewPr>
  <p:slideViewPr>
    <p:cSldViewPr snapToGrid="0" snapToObjects="1">
      <p:cViewPr varScale="1">
        <p:scale>
          <a:sx n="95" d="100"/>
          <a:sy n="95" d="100"/>
        </p:scale>
        <p:origin x="208" y="7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8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2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54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1191600" y="274650"/>
            <a:ext cx="8616800" cy="1143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1191600" y="1600200"/>
            <a:ext cx="31616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15205" y="1600200"/>
            <a:ext cx="31616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7838809" y="1600200"/>
            <a:ext cx="31616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6440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6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24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7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2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2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7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EEA74-F7EF-664A-B442-E4C56ED6CFE1}" type="datetimeFigureOut">
              <a:rPr lang="en-US" smtClean="0"/>
              <a:t>5/5/18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0F635-EB51-0043-A37B-CA5CEB7D8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4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hyperledger.org/secure/Dashboard.jspa?selectPageId=10701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1599" y="1600200"/>
            <a:ext cx="8151183" cy="49677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Recap test strategy </a:t>
            </a:r>
            <a:r>
              <a:rPr lang="en-US" sz="2000" dirty="0"/>
              <a:t>(1 chart)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Delivery squad function test coverage for 1.2</a:t>
            </a:r>
          </a:p>
          <a:p>
            <a:endParaRPr lang="en-US" sz="2000" dirty="0"/>
          </a:p>
          <a:p>
            <a:r>
              <a:rPr lang="en-US" sz="2000" dirty="0" smtClean="0"/>
              <a:t>How to utilize the new E2E test framework</a:t>
            </a:r>
          </a:p>
          <a:p>
            <a:endParaRPr lang="en-US" sz="2000" dirty="0"/>
          </a:p>
          <a:p>
            <a:r>
              <a:rPr lang="en-US" sz="2000" dirty="0" smtClean="0"/>
              <a:t>How to manage and track in Jira</a:t>
            </a:r>
          </a:p>
        </p:txBody>
      </p:sp>
    </p:spTree>
    <p:extLst>
      <p:ext uri="{BB962C8B-B14F-4D97-AF65-F5344CB8AC3E}">
        <p14:creationId xmlns:p14="http://schemas.microsoft.com/office/powerpoint/2010/main" val="162664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FDFD116C-0EF7-BA4B-AACE-151ABFD0D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0"/>
            <a:ext cx="85344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54055" y="2297426"/>
            <a:ext cx="18524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(E2E Function)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78658" y="1060301"/>
            <a:ext cx="13270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(E2E+SDK)</a:t>
            </a:r>
          </a:p>
        </p:txBody>
      </p:sp>
    </p:spTree>
    <p:extLst>
      <p:ext uri="{BB962C8B-B14F-4D97-AF65-F5344CB8AC3E}">
        <p14:creationId xmlns:p14="http://schemas.microsoft.com/office/powerpoint/2010/main" val="595398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Left-Right Arrow 17"/>
          <p:cNvSpPr/>
          <p:nvPr/>
        </p:nvSpPr>
        <p:spPr>
          <a:xfrm>
            <a:off x="8359928" y="2960332"/>
            <a:ext cx="2424269" cy="554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24" y="-5461"/>
            <a:ext cx="10387119" cy="1143000"/>
          </a:xfrm>
        </p:spPr>
        <p:txBody>
          <a:bodyPr>
            <a:normAutofit/>
          </a:bodyPr>
          <a:lstStyle/>
          <a:p>
            <a:r>
              <a:rPr lang="en-US" dirty="0"/>
              <a:t>Test strategy </a:t>
            </a:r>
            <a:r>
              <a:rPr lang="en-US" dirty="0" smtClean="0"/>
              <a:t>– 2018</a:t>
            </a:r>
            <a:endParaRPr lang="en-US" dirty="0"/>
          </a:p>
        </p:txBody>
      </p:sp>
      <p:sp>
        <p:nvSpPr>
          <p:cNvPr id="19" name="Left-Right Arrow 18"/>
          <p:cNvSpPr/>
          <p:nvPr/>
        </p:nvSpPr>
        <p:spPr>
          <a:xfrm>
            <a:off x="2454442" y="2904942"/>
            <a:ext cx="5086807" cy="554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77595" y="3030780"/>
            <a:ext cx="152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System test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359929" y="1275557"/>
            <a:ext cx="2424269" cy="15910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>
                <a:solidFill>
                  <a:schemeClr val="tx1"/>
                </a:solidFill>
              </a:rPr>
              <a:t>System test squads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64114" y="1773394"/>
            <a:ext cx="1762169" cy="90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PTE, LTE, OTE, </a:t>
            </a:r>
            <a:r>
              <a:rPr lang="en-US" dirty="0" err="1"/>
              <a:t>etc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86AB2942-1764-7B49-B511-7A35C6EC7725}"/>
              </a:ext>
            </a:extLst>
          </p:cNvPr>
          <p:cNvGrpSpPr/>
          <p:nvPr/>
        </p:nvGrpSpPr>
        <p:grpSpPr>
          <a:xfrm>
            <a:off x="805487" y="1275556"/>
            <a:ext cx="6735763" cy="1591060"/>
            <a:chOff x="850899" y="2152265"/>
            <a:chExt cx="6735763" cy="1591060"/>
          </a:xfrm>
        </p:grpSpPr>
        <p:sp>
          <p:nvSpPr>
            <p:cNvPr id="29" name="Rectangle 28"/>
            <p:cNvSpPr/>
            <p:nvPr/>
          </p:nvSpPr>
          <p:spPr>
            <a:xfrm>
              <a:off x="850899" y="2152265"/>
              <a:ext cx="6735763" cy="159106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Feature delivery squads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312AC642-4F79-B841-BCF4-ABED23AA4522}"/>
                </a:ext>
              </a:extLst>
            </p:cNvPr>
            <p:cNvSpPr/>
            <p:nvPr/>
          </p:nvSpPr>
          <p:spPr>
            <a:xfrm>
              <a:off x="1020533" y="3093418"/>
              <a:ext cx="6267890" cy="43841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ginkgo based BDD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D5624C7C-CCF3-7A4F-9A83-362A3C4625BA}"/>
                </a:ext>
              </a:extLst>
            </p:cNvPr>
            <p:cNvSpPr/>
            <p:nvPr/>
          </p:nvSpPr>
          <p:spPr>
            <a:xfrm>
              <a:off x="1020532" y="2565624"/>
              <a:ext cx="1475884" cy="4384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go test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E65235F2-E92F-D24C-A12F-6433D39FE5F1}"/>
                </a:ext>
              </a:extLst>
            </p:cNvPr>
            <p:cNvSpPr/>
            <p:nvPr/>
          </p:nvSpPr>
          <p:spPr>
            <a:xfrm>
              <a:off x="2754331" y="2565623"/>
              <a:ext cx="2019492" cy="4384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go test</a:t>
              </a:r>
            </a:p>
          </p:txBody>
        </p:sp>
      </p:grpSp>
      <p:sp>
        <p:nvSpPr>
          <p:cNvPr id="24" name="Rounded Rectangular Callout 23">
            <a:extLst>
              <a:ext uri="{FF2B5EF4-FFF2-40B4-BE49-F238E27FC236}">
                <a16:creationId xmlns="" xmlns:a16="http://schemas.microsoft.com/office/drawing/2014/main" id="{4E2C7F5C-EB0C-404E-953A-5248F85B9459}"/>
              </a:ext>
            </a:extLst>
          </p:cNvPr>
          <p:cNvSpPr/>
          <p:nvPr/>
        </p:nvSpPr>
        <p:spPr>
          <a:xfrm>
            <a:off x="3078680" y="4144659"/>
            <a:ext cx="2650608" cy="2508336"/>
          </a:xfrm>
          <a:prstGeom prst="wedgeRoundRectCallout">
            <a:avLst>
              <a:gd name="adj1" fmla="val -25989"/>
              <a:gd name="adj2" fmla="val -66343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Tests that ensure unit tested components work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Tested outside of the production package implementations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Using test friendly configuration but real implementations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620303" y="4144659"/>
            <a:ext cx="2281468" cy="2508336"/>
          </a:xfrm>
          <a:prstGeom prst="wedgeRoundRectCallout">
            <a:avLst>
              <a:gd name="adj1" fmla="val -9695"/>
              <a:gd name="adj2" fmla="val -75416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Production code structured for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True unit tests with high 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Tool generated mocks for dependencies</a:t>
            </a:r>
          </a:p>
        </p:txBody>
      </p:sp>
      <p:sp>
        <p:nvSpPr>
          <p:cNvPr id="25" name="Rounded Rectangular Callout 24">
            <a:extLst>
              <a:ext uri="{FF2B5EF4-FFF2-40B4-BE49-F238E27FC236}">
                <a16:creationId xmlns="" xmlns:a16="http://schemas.microsoft.com/office/drawing/2014/main" id="{278AA0CA-78A2-E740-B86E-CC52C39A5555}"/>
              </a:ext>
            </a:extLst>
          </p:cNvPr>
          <p:cNvSpPr/>
          <p:nvPr/>
        </p:nvSpPr>
        <p:spPr>
          <a:xfrm>
            <a:off x="6011796" y="4232751"/>
            <a:ext cx="5546791" cy="2420243"/>
          </a:xfrm>
          <a:prstGeom prst="wedgeRoundRectCallout">
            <a:avLst>
              <a:gd name="adj1" fmla="val -43429"/>
              <a:gd name="adj2" fmla="val -7229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Orchestrated tests that use documented, user facing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Each user consumable feature should extend this suite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These are validation tests, not tests that are expected to stress the system or introduce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Use a small number of deployed assets (</a:t>
            </a:r>
            <a:r>
              <a:rPr lang="en-US" sz="1600" dirty="0" err="1">
                <a:solidFill>
                  <a:sysClr val="windowText" lastClr="000000"/>
                </a:solidFill>
              </a:rPr>
              <a:t>eg</a:t>
            </a:r>
            <a:r>
              <a:rPr lang="en-US" sz="1600" dirty="0">
                <a:solidFill>
                  <a:sysClr val="windowText" lastClr="000000"/>
                </a:solidFill>
              </a:rPr>
              <a:t>. </a:t>
            </a:r>
            <a:r>
              <a:rPr lang="en-US" sz="1600" dirty="0" err="1">
                <a:solidFill>
                  <a:sysClr val="windowText" lastClr="000000"/>
                </a:solidFill>
              </a:rPr>
              <a:t>chaincode</a:t>
            </a:r>
            <a:r>
              <a:rPr lang="en-US" sz="1600" dirty="0">
                <a:solidFill>
                  <a:sysClr val="windowText" lastClr="000000"/>
                </a:solidFill>
              </a:rPr>
              <a:t>, peers, orgs) across multiple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ysClr val="windowText" lastClr="000000"/>
                </a:solidFill>
              </a:rPr>
              <a:t>Limit execution time to seconds per variation, not minutes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96948" y="2992113"/>
            <a:ext cx="152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Function test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73484" y="3268452"/>
            <a:ext cx="1898321" cy="376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Integration Test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52360" y="3301154"/>
            <a:ext cx="132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E2E</a:t>
            </a:r>
          </a:p>
        </p:txBody>
      </p:sp>
      <p:sp>
        <p:nvSpPr>
          <p:cNvPr id="27" name="Left-Right Arrow 26"/>
          <p:cNvSpPr/>
          <p:nvPr/>
        </p:nvSpPr>
        <p:spPr>
          <a:xfrm>
            <a:off x="669978" y="2897298"/>
            <a:ext cx="1735343" cy="554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058688" y="2962237"/>
            <a:ext cx="152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Unit test</a:t>
            </a:r>
          </a:p>
        </p:txBody>
      </p:sp>
    </p:spTree>
    <p:extLst>
      <p:ext uri="{BB962C8B-B14F-4D97-AF65-F5344CB8AC3E}">
        <p14:creationId xmlns:p14="http://schemas.microsoft.com/office/powerpoint/2010/main" val="249870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1599" y="274650"/>
            <a:ext cx="9383635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V1.2 integration </a:t>
            </a:r>
            <a:r>
              <a:rPr lang="en-US" smtClean="0"/>
              <a:t>test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1599" y="1600200"/>
            <a:ext cx="8151183" cy="49677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Lots of good progress has been made, but we can’t swallow everything at once. </a:t>
            </a:r>
          </a:p>
          <a:p>
            <a:endParaRPr lang="en-US" sz="2800" dirty="0"/>
          </a:p>
          <a:p>
            <a:r>
              <a:rPr lang="en-US" sz="2800" dirty="0" smtClean="0"/>
              <a:t>Fabric is not well structured for integration test in v1.2 timeframe</a:t>
            </a:r>
          </a:p>
          <a:p>
            <a:endParaRPr lang="en-US" sz="2800" dirty="0"/>
          </a:p>
          <a:p>
            <a:r>
              <a:rPr lang="en-US" sz="2800" dirty="0" smtClean="0"/>
              <a:t>How to cover integration test gap while we evolve towards true integration test?</a:t>
            </a:r>
          </a:p>
          <a:p>
            <a:pPr lvl="2"/>
            <a:r>
              <a:rPr lang="en-US" sz="2800" dirty="0" smtClean="0"/>
              <a:t>Expand Unit test coverage</a:t>
            </a:r>
          </a:p>
          <a:p>
            <a:pPr lvl="2"/>
            <a:r>
              <a:rPr lang="en-US" sz="2800" dirty="0" smtClean="0"/>
              <a:t>Expand E2E coverage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241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25" y="-218475"/>
            <a:ext cx="8616800" cy="1143000"/>
          </a:xfrm>
        </p:spPr>
        <p:txBody>
          <a:bodyPr/>
          <a:lstStyle/>
          <a:p>
            <a:r>
              <a:rPr lang="en-US" dirty="0"/>
              <a:t>Test strategy </a:t>
            </a:r>
            <a:r>
              <a:rPr lang="en-US" dirty="0" smtClean="0"/>
              <a:t>– V1.2 Phased approach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359929" y="1062743"/>
            <a:ext cx="2424269" cy="15910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>
                <a:solidFill>
                  <a:schemeClr val="tx1"/>
                </a:solidFill>
              </a:rPr>
              <a:t>System test squads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764114" y="1560580"/>
            <a:ext cx="1762169" cy="90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PTE, LTE, OTE, </a:t>
            </a:r>
            <a:r>
              <a:rPr lang="en-US" dirty="0" err="1"/>
              <a:t>etc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86AB2942-1764-7B49-B511-7A35C6EC7725}"/>
              </a:ext>
            </a:extLst>
          </p:cNvPr>
          <p:cNvGrpSpPr/>
          <p:nvPr/>
        </p:nvGrpSpPr>
        <p:grpSpPr>
          <a:xfrm>
            <a:off x="805487" y="1062742"/>
            <a:ext cx="6735763" cy="1591060"/>
            <a:chOff x="850899" y="2152265"/>
            <a:chExt cx="6735763" cy="1591060"/>
          </a:xfrm>
        </p:grpSpPr>
        <p:sp>
          <p:nvSpPr>
            <p:cNvPr id="29" name="Rectangle 28"/>
            <p:cNvSpPr/>
            <p:nvPr/>
          </p:nvSpPr>
          <p:spPr>
            <a:xfrm>
              <a:off x="850899" y="2152265"/>
              <a:ext cx="6735763" cy="159106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Feature delivery squads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312AC642-4F79-B841-BCF4-ABED23AA4522}"/>
                </a:ext>
              </a:extLst>
            </p:cNvPr>
            <p:cNvSpPr/>
            <p:nvPr/>
          </p:nvSpPr>
          <p:spPr>
            <a:xfrm>
              <a:off x="1020533" y="3093418"/>
              <a:ext cx="6111640" cy="43841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ginkgo based BDD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D5624C7C-CCF3-7A4F-9A83-362A3C4625BA}"/>
                </a:ext>
              </a:extLst>
            </p:cNvPr>
            <p:cNvSpPr/>
            <p:nvPr/>
          </p:nvSpPr>
          <p:spPr>
            <a:xfrm>
              <a:off x="1020532" y="2565624"/>
              <a:ext cx="1367800" cy="4384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go test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E65235F2-E92F-D24C-A12F-6433D39FE5F1}"/>
                </a:ext>
              </a:extLst>
            </p:cNvPr>
            <p:cNvSpPr/>
            <p:nvPr/>
          </p:nvSpPr>
          <p:spPr>
            <a:xfrm>
              <a:off x="2646247" y="2565623"/>
              <a:ext cx="1797166" cy="4384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go test</a:t>
              </a:r>
            </a:p>
          </p:txBody>
        </p:sp>
      </p:grpSp>
      <p:sp>
        <p:nvSpPr>
          <p:cNvPr id="24" name="Rounded Rectangular Callout 23">
            <a:extLst>
              <a:ext uri="{FF2B5EF4-FFF2-40B4-BE49-F238E27FC236}">
                <a16:creationId xmlns="" xmlns:a16="http://schemas.microsoft.com/office/drawing/2014/main" id="{4E2C7F5C-EB0C-404E-953A-5248F85B9459}"/>
              </a:ext>
            </a:extLst>
          </p:cNvPr>
          <p:cNvSpPr/>
          <p:nvPr/>
        </p:nvSpPr>
        <p:spPr>
          <a:xfrm>
            <a:off x="2962882" y="3772678"/>
            <a:ext cx="2420972" cy="1620037"/>
          </a:xfrm>
          <a:prstGeom prst="wedgeRoundRectCallout">
            <a:avLst>
              <a:gd name="adj1" fmla="val -28477"/>
              <a:gd name="adj2" fmla="val -6507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Tests that ensure unit tested components work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Tested outside of the production package implementations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Using test friendly configuration but real implementations</a:t>
            </a:r>
          </a:p>
        </p:txBody>
      </p:sp>
      <p:sp>
        <p:nvSpPr>
          <p:cNvPr id="26" name="Rounded Rectangular Callout 25"/>
          <p:cNvSpPr/>
          <p:nvPr/>
        </p:nvSpPr>
        <p:spPr>
          <a:xfrm>
            <a:off x="627232" y="3754649"/>
            <a:ext cx="1980532" cy="1620037"/>
          </a:xfrm>
          <a:prstGeom prst="wedgeRoundRectCallout">
            <a:avLst>
              <a:gd name="adj1" fmla="val -11137"/>
              <a:gd name="adj2" fmla="val -81713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Production code structured for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True unit tests with high 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Tool generated mocks for dependencies</a:t>
            </a:r>
          </a:p>
        </p:txBody>
      </p:sp>
      <p:sp>
        <p:nvSpPr>
          <p:cNvPr id="25" name="Rounded Rectangular Callout 24">
            <a:extLst>
              <a:ext uri="{FF2B5EF4-FFF2-40B4-BE49-F238E27FC236}">
                <a16:creationId xmlns="" xmlns:a16="http://schemas.microsoft.com/office/drawing/2014/main" id="{278AA0CA-78A2-E740-B86E-CC52C39A5555}"/>
              </a:ext>
            </a:extLst>
          </p:cNvPr>
          <p:cNvSpPr/>
          <p:nvPr/>
        </p:nvSpPr>
        <p:spPr>
          <a:xfrm>
            <a:off x="5897370" y="3834284"/>
            <a:ext cx="4772402" cy="1531945"/>
          </a:xfrm>
          <a:prstGeom prst="wedgeRoundRectCallout">
            <a:avLst>
              <a:gd name="adj1" fmla="val -39367"/>
              <a:gd name="adj2" fmla="val -7502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Orchestrated tests that use documented, user facing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Each user consumable feature should extend this suite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These are validation tests, not tests that are expected to stress the system or introduce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Use a small number of deployed assets (</a:t>
            </a:r>
            <a:r>
              <a:rPr lang="en-US" sz="1200" dirty="0" err="1">
                <a:solidFill>
                  <a:sysClr val="windowText" lastClr="000000"/>
                </a:solidFill>
              </a:rPr>
              <a:t>eg</a:t>
            </a:r>
            <a:r>
              <a:rPr lang="en-US" sz="1200" dirty="0">
                <a:solidFill>
                  <a:sysClr val="windowText" lastClr="000000"/>
                </a:solidFill>
              </a:rPr>
              <a:t>. </a:t>
            </a:r>
            <a:r>
              <a:rPr lang="en-US" sz="1200" dirty="0" err="1">
                <a:solidFill>
                  <a:sysClr val="windowText" lastClr="000000"/>
                </a:solidFill>
              </a:rPr>
              <a:t>chaincode</a:t>
            </a:r>
            <a:r>
              <a:rPr lang="en-US" sz="1200" dirty="0">
                <a:solidFill>
                  <a:sysClr val="windowText" lastClr="000000"/>
                </a:solidFill>
              </a:rPr>
              <a:t>, peers, orgs) across multiple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Limit execution time to seconds per variation, not minutes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214796" y="4268326"/>
            <a:ext cx="954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Strategy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-67800" y="584866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V1.2 </a:t>
            </a:r>
            <a:endParaRPr lang="en-US" dirty="0"/>
          </a:p>
        </p:txBody>
      </p:sp>
      <p:sp>
        <p:nvSpPr>
          <p:cNvPr id="28" name="Rounded Rectangular Callout 27"/>
          <p:cNvSpPr/>
          <p:nvPr/>
        </p:nvSpPr>
        <p:spPr>
          <a:xfrm>
            <a:off x="627232" y="5726698"/>
            <a:ext cx="3639968" cy="1062964"/>
          </a:xfrm>
          <a:prstGeom prst="wedgeRoundRectCallout">
            <a:avLst>
              <a:gd name="adj1" fmla="val -13628"/>
              <a:gd name="adj2" fmla="val -4961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Production code structured for test (best effort)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ysClr val="windowText" lastClr="000000"/>
                </a:solidFill>
              </a:rPr>
              <a:t>Combination of true unit tests and “unit integration tests” that drive lower levels.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Tool generated mocks for dependencies</a:t>
            </a:r>
          </a:p>
        </p:txBody>
      </p:sp>
      <p:sp>
        <p:nvSpPr>
          <p:cNvPr id="31" name="Rounded Rectangular Callout 30">
            <a:extLst>
              <a:ext uri="{FF2B5EF4-FFF2-40B4-BE49-F238E27FC236}">
                <a16:creationId xmlns="" xmlns:a16="http://schemas.microsoft.com/office/drawing/2014/main" id="{278AA0CA-78A2-E740-B86E-CC52C39A5555}"/>
              </a:ext>
            </a:extLst>
          </p:cNvPr>
          <p:cNvSpPr/>
          <p:nvPr/>
        </p:nvSpPr>
        <p:spPr>
          <a:xfrm>
            <a:off x="4398001" y="5719194"/>
            <a:ext cx="6490493" cy="1085458"/>
          </a:xfrm>
          <a:prstGeom prst="wedgeRoundRectCallout">
            <a:avLst>
              <a:gd name="adj1" fmla="val -29099"/>
              <a:gd name="adj2" fmla="val -4766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Orchestrated tests that use documented, user facing assets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Each user consumable feature should extend this suite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These are validation tests, not tests that are expected to stress the system or introduce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Use a small number of deployed assets (</a:t>
            </a:r>
            <a:r>
              <a:rPr lang="en-US" sz="1200" dirty="0" err="1">
                <a:solidFill>
                  <a:sysClr val="windowText" lastClr="000000"/>
                </a:solidFill>
              </a:rPr>
              <a:t>eg</a:t>
            </a:r>
            <a:r>
              <a:rPr lang="en-US" sz="1200" dirty="0">
                <a:solidFill>
                  <a:sysClr val="windowText" lastClr="000000"/>
                </a:solidFill>
              </a:rPr>
              <a:t>. </a:t>
            </a:r>
            <a:r>
              <a:rPr lang="en-US" sz="1200" dirty="0" err="1">
                <a:solidFill>
                  <a:sysClr val="windowText" lastClr="000000"/>
                </a:solidFill>
              </a:rPr>
              <a:t>chaincode</a:t>
            </a:r>
            <a:r>
              <a:rPr lang="en-US" sz="1200" dirty="0">
                <a:solidFill>
                  <a:sysClr val="windowText" lastClr="000000"/>
                </a:solidFill>
              </a:rPr>
              <a:t>, peers, orgs) across multiple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ysClr val="windowText" lastClr="000000"/>
                </a:solidFill>
              </a:rPr>
              <a:t>Limit execution time to seconds per variation, not minutes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7170" y="3282876"/>
            <a:ext cx="2915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Not well setup for IT in v1.2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2" name="Left-Right Arrow 31"/>
          <p:cNvSpPr/>
          <p:nvPr/>
        </p:nvSpPr>
        <p:spPr>
          <a:xfrm>
            <a:off x="8359928" y="2735482"/>
            <a:ext cx="2424269" cy="554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-Right Arrow 32"/>
          <p:cNvSpPr/>
          <p:nvPr/>
        </p:nvSpPr>
        <p:spPr>
          <a:xfrm>
            <a:off x="2454442" y="2680092"/>
            <a:ext cx="5086807" cy="554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8977595" y="2805930"/>
            <a:ext cx="152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System test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96948" y="2767263"/>
            <a:ext cx="152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Function test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973484" y="3043602"/>
            <a:ext cx="1898321" cy="376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Integration Test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52360" y="3076304"/>
            <a:ext cx="132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E2E</a:t>
            </a:r>
          </a:p>
        </p:txBody>
      </p:sp>
      <p:sp>
        <p:nvSpPr>
          <p:cNvPr id="38" name="Left-Right Arrow 37"/>
          <p:cNvSpPr/>
          <p:nvPr/>
        </p:nvSpPr>
        <p:spPr>
          <a:xfrm>
            <a:off x="669978" y="2672448"/>
            <a:ext cx="1735343" cy="55419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058688" y="2737387"/>
            <a:ext cx="1526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Unit test</a:t>
            </a:r>
          </a:p>
        </p:txBody>
      </p:sp>
      <p:sp>
        <p:nvSpPr>
          <p:cNvPr id="3" name="&quot;No&quot; Symbol 2"/>
          <p:cNvSpPr/>
          <p:nvPr/>
        </p:nvSpPr>
        <p:spPr>
          <a:xfrm>
            <a:off x="3179026" y="3635190"/>
            <a:ext cx="1835843" cy="1780583"/>
          </a:xfrm>
          <a:prstGeom prst="noSmoking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triped Right Arrow 3"/>
          <p:cNvSpPr/>
          <p:nvPr/>
        </p:nvSpPr>
        <p:spPr>
          <a:xfrm>
            <a:off x="2937091" y="5732476"/>
            <a:ext cx="1279777" cy="233610"/>
          </a:xfrm>
          <a:prstGeom prst="stripedRightArrow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triped Right Arrow 39"/>
          <p:cNvSpPr/>
          <p:nvPr/>
        </p:nvSpPr>
        <p:spPr>
          <a:xfrm flipH="1">
            <a:off x="4579132" y="5724003"/>
            <a:ext cx="1043901" cy="257072"/>
          </a:xfrm>
          <a:prstGeom prst="stripedRightArrow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0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E2E test tool demo (Latisha)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1599" y="1600200"/>
            <a:ext cx="8151183" cy="4967700"/>
          </a:xfrm>
        </p:spPr>
        <p:txBody>
          <a:bodyPr>
            <a:normAutofit/>
          </a:bodyPr>
          <a:lstStyle/>
          <a:p>
            <a:r>
              <a:rPr lang="is-IS" sz="2800" dirty="0" smtClean="0"/>
              <a:t>….........</a:t>
            </a:r>
          </a:p>
          <a:p>
            <a:r>
              <a:rPr lang="is-IS" sz="2800" dirty="0" smtClean="0"/>
              <a:t>............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88784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Jira 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1599" y="1600200"/>
            <a:ext cx="9481398" cy="4967700"/>
          </a:xfrm>
        </p:spPr>
        <p:txBody>
          <a:bodyPr>
            <a:normAutofit/>
          </a:bodyPr>
          <a:lstStyle/>
          <a:p>
            <a:r>
              <a:rPr lang="is-IS" sz="2800" dirty="0" smtClean="0"/>
              <a:t>For each v1.2 Epic add the following</a:t>
            </a:r>
          </a:p>
          <a:p>
            <a:pPr lvl="1"/>
            <a:r>
              <a:rPr lang="en-US" sz="2800" dirty="0" smtClean="0"/>
              <a:t>1 TEST PLAN task that describes test coverage for the EPIC, UT, Integration test, E2E, SVT</a:t>
            </a:r>
          </a:p>
          <a:p>
            <a:pPr lvl="2"/>
            <a:r>
              <a:rPr lang="en-US" sz="2800" dirty="0" smtClean="0"/>
              <a:t>We know true integration test will not happen in v1.2 – describe how UT and E2E coverage covers the gap</a:t>
            </a:r>
          </a:p>
          <a:p>
            <a:pPr lvl="1"/>
            <a:r>
              <a:rPr lang="en-US" sz="2800" dirty="0" smtClean="0"/>
              <a:t>Add 1 task under Epic for each automated E2E test you plan to add.</a:t>
            </a:r>
          </a:p>
          <a:p>
            <a:pPr lvl="2"/>
            <a:r>
              <a:rPr lang="en-US" sz="2800" dirty="0" smtClean="0"/>
              <a:t>Add label  ‘E2ETest’</a:t>
            </a:r>
          </a:p>
          <a:p>
            <a:pPr lvl="2"/>
            <a:r>
              <a:rPr lang="en-US" sz="2800" dirty="0" smtClean="0"/>
              <a:t>Add Fix Version to be 1.2</a:t>
            </a:r>
          </a:p>
          <a:p>
            <a:pPr lvl="1"/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48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Jira management – Example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600" y="1417650"/>
            <a:ext cx="5956300" cy="22989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91600" y="6060803"/>
            <a:ext cx="7489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https://jira.hyperledger.org/secure/Dashboard.jspa?selectPageId=10701</a:t>
            </a:r>
            <a:endParaRPr lang="en-US" dirty="0"/>
          </a:p>
          <a:p>
            <a:r>
              <a:rPr lang="en-US" dirty="0"/>
              <a:t>Bottom left widget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729" y="4004687"/>
            <a:ext cx="8616800" cy="170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6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406</TotalTime>
  <Words>555</Words>
  <Application>Microsoft Macintosh PowerPoint</Application>
  <PresentationFormat>Widescreen</PresentationFormat>
  <Paragraphs>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Office Theme</vt:lpstr>
      <vt:lpstr>Agenda</vt:lpstr>
      <vt:lpstr>PowerPoint Presentation</vt:lpstr>
      <vt:lpstr>Test strategy – 2018</vt:lpstr>
      <vt:lpstr>V1.2 integration test strategy</vt:lpstr>
      <vt:lpstr>Test strategy – V1.2 Phased approach</vt:lpstr>
      <vt:lpstr>E2E test tool demo (Latisha)</vt:lpstr>
      <vt:lpstr>Jira management</vt:lpstr>
      <vt:lpstr>Jira management – Example 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Sykes</dc:creator>
  <cp:lastModifiedBy>David Enyeart</cp:lastModifiedBy>
  <cp:revision>21</cp:revision>
  <dcterms:created xsi:type="dcterms:W3CDTF">2018-03-22T12:09:31Z</dcterms:created>
  <dcterms:modified xsi:type="dcterms:W3CDTF">2018-05-05T13:15:51Z</dcterms:modified>
</cp:coreProperties>
</file>